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5" r:id="rId3"/>
    <p:sldId id="28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3ED05-43B8-E7DD-FA9A-A8FEC192A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AA15D-00AF-C5F4-6197-632AD61D6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D4414-BE76-EF92-B0B3-156864EE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AF285-65F9-7972-DC4F-2FC47F0A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94BCE-909B-37AA-7943-EA335C98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457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5A01-6AEA-403E-57B0-A253A20E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BAB05-F85E-00C0-C7E2-CE79F96D4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2F7F7-3518-4294-593B-09AB70EF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60CD5-87BB-1019-E41E-978D0223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93B8A-3B91-07B9-20A6-C5DB39C9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181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FD565-BDBF-9308-477E-EFF4887A7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35B3A-1F1D-5E4E-517E-373E2486B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7AD5-4719-A244-C6E0-EDA19120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30728-DC81-1C7E-29D9-7F4819AB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3D2AD-138F-5A1D-5F35-6C2CB1288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102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FE9E-6098-49B4-D264-DFBAEDB2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52AF-72E1-68B7-AE10-DB7CFBC6C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288BF-C2D0-6967-D8A0-AFFB73DBB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B88A5-197D-BB63-33CF-B5AFD66E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DF609-7EDF-08C5-A92A-199D1A777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81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CB36-BBD1-389B-9302-CE9CD74B5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3B30A-719B-22D7-A2F9-6CA288C2D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83979-47D6-7D6E-3723-4572DC09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761BA-5A4B-65D0-A445-2AE88DBF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32613-8873-5F78-ECB1-99F94A4A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502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AD3F-E70F-C14E-9F0C-C8D80A33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9BE86-81B6-1270-10DA-3929B996A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B6B8B-F29F-A7A9-6860-EEB601A6B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73BAD-91D2-5EE9-124E-649A72F7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6BC56-21AB-BB89-EE2E-0602F1886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B897E-C7D9-4502-74F6-627C336F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04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ED51D-A209-4267-B489-27E6DEE65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89875-9779-042E-FB08-427AE7B8F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225A0-A50C-E978-89EF-A6078DB40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170AE-9FCC-D938-CC7D-7FA624E07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CC889-FFFE-B2F4-CA0A-DACF3242C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B2363-7CB2-6F55-3330-7B6D9C86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0A7B28-A2C9-A42B-5C62-951B913F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A5BBB1-AB98-6EB3-A0B0-52030E34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668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72D08-FC3D-5738-6F59-3138CCBD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388E7-CE86-7120-7560-5E67B622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D345D-DF41-3B73-0AEF-B00A80FF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C80F3-CBB4-DAB0-9979-D755DB1E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900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811352-0081-FF12-66DE-87E3F397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46134A-1F95-558B-15B4-1BCDC656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E614E-964C-5374-F9E0-587A5CF4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53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149A6-458D-4044-28B9-3A13F82BF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D3B8E-6238-6190-F696-2CD5AAC89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92226-B9AC-0DEC-075E-D6098170E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A1121-6FBE-5EA9-DF8B-3D1BA19B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F44D5-96F1-F391-282D-ECBF1652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3C490-F7CB-7AF2-57A4-A936F32D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158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D2B8A-D321-599D-6C4F-A8D829C76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D8E742-C8E9-0167-AABA-9A756E28A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0DB8C-0A28-59C5-80C4-92A0D169A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EC0A7-F86F-0F69-C9BF-5FEA5A7E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63750-D24E-E2F4-BCEE-2FD92AAD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BB1DD-9D8F-DE79-EEED-8BB8D16C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842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CEA9C-4BD4-34E5-EC72-0D86A193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9248B-CDE4-C141-AEE1-349089EA7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D7725-17BE-BC6B-C60C-2587EDBB0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BACC7-4973-4C1F-88BD-C81AF15A2C2B}" type="datetimeFigureOut">
              <a:rPr lang="en-IN" smtClean="0"/>
              <a:t>08-12-2023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8CD81-AC4F-07D4-16A1-4F5343673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B553-1D6B-63D2-7D5E-6D45E6D0E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D95D-E90D-4AF1-BEE0-43F74F9BA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98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ulf_of_Naples" TargetMode="External"/><Relationship Id="rId13" Type="http://schemas.openxmlformats.org/officeDocument/2006/relationships/hyperlink" Target="https://en.wikipedia.org/wiki/Campanian_volcanic_arc" TargetMode="External"/><Relationship Id="rId3" Type="http://schemas.openxmlformats.org/officeDocument/2006/relationships/hyperlink" Target="https://en.wikipedia.org/wiki/Help:IPA/English" TargetMode="External"/><Relationship Id="rId7" Type="http://schemas.openxmlformats.org/officeDocument/2006/relationships/hyperlink" Target="https://en.wikipedia.org/wiki/Stratovolcano" TargetMode="External"/><Relationship Id="rId12" Type="http://schemas.openxmlformats.org/officeDocument/2006/relationships/hyperlink" Target="https://en.wikipedia.org/wiki/Volcano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Somma_volcano" TargetMode="External"/><Relationship Id="rId11" Type="http://schemas.openxmlformats.org/officeDocument/2006/relationships/hyperlink" Target="https://en.wikipedia.org/wiki/Naples" TargetMode="External"/><Relationship Id="rId5" Type="http://schemas.openxmlformats.org/officeDocument/2006/relationships/hyperlink" Target="https://en.wikipedia.org/wiki/Mount_Vesuvius#cite_note-fn1-5" TargetMode="External"/><Relationship Id="rId15" Type="http://schemas.openxmlformats.org/officeDocument/2006/relationships/hyperlink" Target="https://en.wikipedia.org/wiki/Caldera" TargetMode="External"/><Relationship Id="rId10" Type="http://schemas.openxmlformats.org/officeDocument/2006/relationships/hyperlink" Target="https://en.wikipedia.org/wiki/Italy" TargetMode="External"/><Relationship Id="rId4" Type="http://schemas.openxmlformats.org/officeDocument/2006/relationships/hyperlink" Target="https://en.wikipedia.org/wiki/Help:Pronunciation_respelling_key" TargetMode="External"/><Relationship Id="rId9" Type="http://schemas.openxmlformats.org/officeDocument/2006/relationships/hyperlink" Target="https://en.wikipedia.org/wiki/Campania" TargetMode="External"/><Relationship Id="rId14" Type="http://schemas.openxmlformats.org/officeDocument/2006/relationships/hyperlink" Target="https://en.wikipedia.org/wiki/Volcanic_co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3C351F-43E9-6ECA-C14E-6C2F91921D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3" r="27083"/>
          <a:stretch/>
        </p:blipFill>
        <p:spPr>
          <a:xfrm>
            <a:off x="3463095" y="-27427"/>
            <a:ext cx="500332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D78E67-E60B-A279-5953-EBB26F9D653E}"/>
              </a:ext>
            </a:extLst>
          </p:cNvPr>
          <p:cNvSpPr txBox="1"/>
          <p:nvPr/>
        </p:nvSpPr>
        <p:spPr>
          <a:xfrm>
            <a:off x="-5003321" y="1554947"/>
            <a:ext cx="3640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MY FAVOURITE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89F9A-D1F8-0199-B51E-ADF0F9B0E44E}"/>
              </a:ext>
            </a:extLst>
          </p:cNvPr>
          <p:cNvSpPr txBox="1"/>
          <p:nvPr/>
        </p:nvSpPr>
        <p:spPr>
          <a:xfrm>
            <a:off x="-5003321" y="1908890"/>
            <a:ext cx="5003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7200" dirty="0">
                <a:solidFill>
                  <a:schemeClr val="bg1"/>
                </a:solidFill>
                <a:latin typeface="Britannic Bold" panose="020B0903060703020204" pitchFamily="34" charset="0"/>
              </a:rPr>
              <a:t>VOLCANOES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5774C5-9A67-1E2A-C3E5-FA6EEAD97A04}"/>
              </a:ext>
            </a:extLst>
          </p:cNvPr>
          <p:cNvSpPr txBox="1"/>
          <p:nvPr/>
        </p:nvSpPr>
        <p:spPr>
          <a:xfrm>
            <a:off x="14148425" y="1456975"/>
            <a:ext cx="3729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Mount Vesuvius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AC4AD1-6359-E600-28D1-C19219B4F4F3}"/>
              </a:ext>
            </a:extLst>
          </p:cNvPr>
          <p:cNvSpPr txBox="1"/>
          <p:nvPr/>
        </p:nvSpPr>
        <p:spPr>
          <a:xfrm>
            <a:off x="13996025" y="2281005"/>
            <a:ext cx="4369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Elevation:1,281m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9A57A-01D3-8E5C-F637-84CEFDEBFAE6}"/>
              </a:ext>
            </a:extLst>
          </p:cNvPr>
          <p:cNvSpPr txBox="1"/>
          <p:nvPr/>
        </p:nvSpPr>
        <p:spPr>
          <a:xfrm>
            <a:off x="14148426" y="2797259"/>
            <a:ext cx="3729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Kilauea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44E31E-EE58-EF2C-7797-357ACF1D58E8}"/>
              </a:ext>
            </a:extLst>
          </p:cNvPr>
          <p:cNvSpPr txBox="1"/>
          <p:nvPr/>
        </p:nvSpPr>
        <p:spPr>
          <a:xfrm>
            <a:off x="13996026" y="3621289"/>
            <a:ext cx="4369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Elevation:1,247m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CDF95-28D0-9B23-E79F-9EC850455AC8}"/>
              </a:ext>
            </a:extLst>
          </p:cNvPr>
          <p:cNvSpPr txBox="1"/>
          <p:nvPr/>
        </p:nvSpPr>
        <p:spPr>
          <a:xfrm>
            <a:off x="13996025" y="4137543"/>
            <a:ext cx="3729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Krakatoa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0C06E8-CDE4-2AC0-C1F6-4D4E6D9E2CEB}"/>
              </a:ext>
            </a:extLst>
          </p:cNvPr>
          <p:cNvSpPr txBox="1"/>
          <p:nvPr/>
        </p:nvSpPr>
        <p:spPr>
          <a:xfrm>
            <a:off x="13843625" y="4961574"/>
            <a:ext cx="4369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Elevation:813m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F6F35F-D826-47E9-E3C0-4E19994B935C}"/>
              </a:ext>
            </a:extLst>
          </p:cNvPr>
          <p:cNvSpPr txBox="1"/>
          <p:nvPr/>
        </p:nvSpPr>
        <p:spPr>
          <a:xfrm>
            <a:off x="4207971" y="925141"/>
            <a:ext cx="892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1A35A2-4110-5929-6622-AE096C5D45E4}"/>
              </a:ext>
            </a:extLst>
          </p:cNvPr>
          <p:cNvSpPr txBox="1"/>
          <p:nvPr/>
        </p:nvSpPr>
        <p:spPr>
          <a:xfrm>
            <a:off x="3905571" y="1056865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600" dirty="0">
                <a:solidFill>
                  <a:schemeClr val="bg1"/>
                </a:solidFill>
              </a:rPr>
              <a:t>SCIENCE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906660-0547-4234-3886-E35A032AC7C4}"/>
              </a:ext>
            </a:extLst>
          </p:cNvPr>
          <p:cNvSpPr txBox="1"/>
          <p:nvPr/>
        </p:nvSpPr>
        <p:spPr>
          <a:xfrm>
            <a:off x="4207971" y="1963672"/>
            <a:ext cx="3145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PROJECT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493D21-43FE-D6F9-310D-C1DE1C1D75F8}"/>
              </a:ext>
            </a:extLst>
          </p:cNvPr>
          <p:cNvSpPr txBox="1"/>
          <p:nvPr/>
        </p:nvSpPr>
        <p:spPr>
          <a:xfrm>
            <a:off x="3918625" y="3546676"/>
            <a:ext cx="4211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b="1" dirty="0">
                <a:solidFill>
                  <a:schemeClr val="bg1"/>
                </a:solidFill>
              </a:rPr>
              <a:t>VOLCANOES</a:t>
            </a:r>
          </a:p>
        </p:txBody>
      </p:sp>
      <p:pic>
        <p:nvPicPr>
          <p:cNvPr id="1026" name="Picture 2" descr="Free vector illustration of barcode">
            <a:extLst>
              <a:ext uri="{FF2B5EF4-FFF2-40B4-BE49-F238E27FC236}">
                <a16:creationId xmlns:a16="http://schemas.microsoft.com/office/drawing/2014/main" id="{3AD39546-E6D1-F1BE-2AB9-5A3091014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542" y="5524385"/>
            <a:ext cx="1055914" cy="47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4B12911-B491-D54E-9E57-E01E3C5E9B36}"/>
              </a:ext>
            </a:extLst>
          </p:cNvPr>
          <p:cNvSpPr/>
          <p:nvPr/>
        </p:nvSpPr>
        <p:spPr>
          <a:xfrm>
            <a:off x="0" y="0"/>
            <a:ext cx="12192000" cy="7129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BD5A05-B5AE-BB14-FA90-DBD11CD3DD4D}"/>
              </a:ext>
            </a:extLst>
          </p:cNvPr>
          <p:cNvSpPr/>
          <p:nvPr/>
        </p:nvSpPr>
        <p:spPr>
          <a:xfrm>
            <a:off x="0" y="6367339"/>
            <a:ext cx="12192000" cy="6223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3A03B6-E313-0670-C024-78279A9BD983}"/>
              </a:ext>
            </a:extLst>
          </p:cNvPr>
          <p:cNvSpPr/>
          <p:nvPr/>
        </p:nvSpPr>
        <p:spPr>
          <a:xfrm>
            <a:off x="0" y="620486"/>
            <a:ext cx="3436202" cy="57468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D92C55-F411-D700-D4DB-EDBBE5ED80D2}"/>
              </a:ext>
            </a:extLst>
          </p:cNvPr>
          <p:cNvSpPr/>
          <p:nvPr/>
        </p:nvSpPr>
        <p:spPr>
          <a:xfrm>
            <a:off x="8409535" y="534270"/>
            <a:ext cx="3809358" cy="58330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34F844-8884-B638-AE90-7BEBDD4C4742}"/>
              </a:ext>
            </a:extLst>
          </p:cNvPr>
          <p:cNvSpPr/>
          <p:nvPr/>
        </p:nvSpPr>
        <p:spPr>
          <a:xfrm>
            <a:off x="3436202" y="712938"/>
            <a:ext cx="442476" cy="5654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F6249D-4706-E69A-D1FE-874E3F71995D}"/>
              </a:ext>
            </a:extLst>
          </p:cNvPr>
          <p:cNvSpPr/>
          <p:nvPr/>
        </p:nvSpPr>
        <p:spPr>
          <a:xfrm>
            <a:off x="7953902" y="740365"/>
            <a:ext cx="442476" cy="5654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AC757A-09EF-E1D7-9523-3CB3C8766957}"/>
              </a:ext>
            </a:extLst>
          </p:cNvPr>
          <p:cNvSpPr/>
          <p:nvPr/>
        </p:nvSpPr>
        <p:spPr>
          <a:xfrm rot="16200000">
            <a:off x="5657613" y="-1955534"/>
            <a:ext cx="530511" cy="4973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5B4408-5E09-2B8A-8FB4-E6E84315428D}"/>
              </a:ext>
            </a:extLst>
          </p:cNvPr>
          <p:cNvSpPr/>
          <p:nvPr/>
        </p:nvSpPr>
        <p:spPr>
          <a:xfrm rot="16200000">
            <a:off x="5695055" y="3779373"/>
            <a:ext cx="442476" cy="49601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hlinkClick r:id="rId4" action="ppaction://hlinksldjump"/>
            <a:extLst>
              <a:ext uri="{FF2B5EF4-FFF2-40B4-BE49-F238E27FC236}">
                <a16:creationId xmlns:a16="http://schemas.microsoft.com/office/drawing/2014/main" id="{BC7EF684-DD32-D23B-950D-259A01EB81AE}"/>
              </a:ext>
            </a:extLst>
          </p:cNvPr>
          <p:cNvSpPr/>
          <p:nvPr/>
        </p:nvSpPr>
        <p:spPr>
          <a:xfrm>
            <a:off x="7314880" y="220834"/>
            <a:ext cx="943897" cy="6214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5" name="Graphic 24" descr="Line arrow: Counter-clockwise curve with solid fill">
            <a:extLst>
              <a:ext uri="{FF2B5EF4-FFF2-40B4-BE49-F238E27FC236}">
                <a16:creationId xmlns:a16="http://schemas.microsoft.com/office/drawing/2014/main" id="{60327DE7-F094-0752-F0C4-A549EF5239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4282" y="265876"/>
            <a:ext cx="914400" cy="66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725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3C351F-43E9-6ECA-C14E-6C2F91921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047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D78E67-E60B-A279-5953-EBB26F9D653E}"/>
              </a:ext>
            </a:extLst>
          </p:cNvPr>
          <p:cNvSpPr txBox="1"/>
          <p:nvPr/>
        </p:nvSpPr>
        <p:spPr>
          <a:xfrm>
            <a:off x="595223" y="1061049"/>
            <a:ext cx="3640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MY FAVOURITE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89F9A-D1F8-0199-B51E-ADF0F9B0E44E}"/>
              </a:ext>
            </a:extLst>
          </p:cNvPr>
          <p:cNvSpPr txBox="1"/>
          <p:nvPr/>
        </p:nvSpPr>
        <p:spPr>
          <a:xfrm>
            <a:off x="595223" y="1414992"/>
            <a:ext cx="5003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7200" dirty="0">
                <a:solidFill>
                  <a:schemeClr val="bg1"/>
                </a:solidFill>
                <a:latin typeface="Britannic Bold" panose="020B0903060703020204" pitchFamily="34" charset="0"/>
              </a:rPr>
              <a:t>VOLCANOES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5774C5-9A67-1E2A-C3E5-FA6EEAD97A04}"/>
              </a:ext>
            </a:extLst>
          </p:cNvPr>
          <p:cNvSpPr txBox="1"/>
          <p:nvPr/>
        </p:nvSpPr>
        <p:spPr>
          <a:xfrm>
            <a:off x="7640128" y="1768935"/>
            <a:ext cx="3729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Mount Vesuvius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AC4AD1-6359-E600-28D1-C19219B4F4F3}"/>
              </a:ext>
            </a:extLst>
          </p:cNvPr>
          <p:cNvSpPr txBox="1"/>
          <p:nvPr/>
        </p:nvSpPr>
        <p:spPr>
          <a:xfrm>
            <a:off x="7487728" y="2592965"/>
            <a:ext cx="4369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Elevation:1,281m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9A57A-01D3-8E5C-F637-84CEFDEBFAE6}"/>
              </a:ext>
            </a:extLst>
          </p:cNvPr>
          <p:cNvSpPr txBox="1"/>
          <p:nvPr/>
        </p:nvSpPr>
        <p:spPr>
          <a:xfrm>
            <a:off x="7640129" y="3109219"/>
            <a:ext cx="3729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Kilauea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44E31E-EE58-EF2C-7797-357ACF1D58E8}"/>
              </a:ext>
            </a:extLst>
          </p:cNvPr>
          <p:cNvSpPr txBox="1"/>
          <p:nvPr/>
        </p:nvSpPr>
        <p:spPr>
          <a:xfrm>
            <a:off x="7487729" y="3933249"/>
            <a:ext cx="4369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Elevation:1,247m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CDF95-28D0-9B23-E79F-9EC850455AC8}"/>
              </a:ext>
            </a:extLst>
          </p:cNvPr>
          <p:cNvSpPr txBox="1"/>
          <p:nvPr/>
        </p:nvSpPr>
        <p:spPr>
          <a:xfrm>
            <a:off x="7487728" y="4449503"/>
            <a:ext cx="3729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Krakatoa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0C06E8-CDE4-2AC0-C1F6-4D4E6D9E2CEB}"/>
              </a:ext>
            </a:extLst>
          </p:cNvPr>
          <p:cNvSpPr txBox="1"/>
          <p:nvPr/>
        </p:nvSpPr>
        <p:spPr>
          <a:xfrm>
            <a:off x="7335328" y="5273534"/>
            <a:ext cx="4369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Elevation:813m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664083-CFA1-C845-1AD0-01518D96B5B9}"/>
              </a:ext>
            </a:extLst>
          </p:cNvPr>
          <p:cNvSpPr txBox="1"/>
          <p:nvPr/>
        </p:nvSpPr>
        <p:spPr>
          <a:xfrm>
            <a:off x="3670283" y="-4208759"/>
            <a:ext cx="2425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BEC34-E831-06FF-89C4-DCD9113A1BC2}"/>
              </a:ext>
            </a:extLst>
          </p:cNvPr>
          <p:cNvSpPr txBox="1"/>
          <p:nvPr/>
        </p:nvSpPr>
        <p:spPr>
          <a:xfrm>
            <a:off x="3365544" y="-3728602"/>
            <a:ext cx="85491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800" dirty="0">
                <a:solidFill>
                  <a:schemeClr val="bg1"/>
                </a:solidFill>
              </a:rPr>
              <a:t>SCIENCE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A1E682-DAA6-EABD-BA4E-3DC36A44990E}"/>
              </a:ext>
            </a:extLst>
          </p:cNvPr>
          <p:cNvSpPr txBox="1"/>
          <p:nvPr/>
        </p:nvSpPr>
        <p:spPr>
          <a:xfrm>
            <a:off x="3365544" y="-2192136"/>
            <a:ext cx="8549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PROJECT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8C58BC-1F76-2A68-B9EF-B767EB28A304}"/>
              </a:ext>
            </a:extLst>
          </p:cNvPr>
          <p:cNvSpPr txBox="1"/>
          <p:nvPr/>
        </p:nvSpPr>
        <p:spPr>
          <a:xfrm>
            <a:off x="3074141" y="-1793724"/>
            <a:ext cx="911785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500" b="1" dirty="0">
                <a:solidFill>
                  <a:schemeClr val="bg1"/>
                </a:solidFill>
              </a:rPr>
              <a:t>VOLCANOES</a:t>
            </a:r>
          </a:p>
        </p:txBody>
      </p:sp>
      <p:pic>
        <p:nvPicPr>
          <p:cNvPr id="19" name="Picture 2" descr="Free vector illustration of barcode">
            <a:extLst>
              <a:ext uri="{FF2B5EF4-FFF2-40B4-BE49-F238E27FC236}">
                <a16:creationId xmlns:a16="http://schemas.microsoft.com/office/drawing/2014/main" id="{C380B18D-0747-D708-909D-D3A33F5DF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293" y="6944341"/>
            <a:ext cx="1055914" cy="47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46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mount kilauea PIV">
            <a:extLst>
              <a:ext uri="{FF2B5EF4-FFF2-40B4-BE49-F238E27FC236}">
                <a16:creationId xmlns:a16="http://schemas.microsoft.com/office/drawing/2014/main" id="{9D9C848F-D5F4-8B9C-8929-769FB85F9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7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722C40-0E13-3E57-F7A5-13486D2287BB}"/>
              </a:ext>
            </a:extLst>
          </p:cNvPr>
          <p:cNvSpPr txBox="1"/>
          <p:nvPr/>
        </p:nvSpPr>
        <p:spPr>
          <a:xfrm>
            <a:off x="664293" y="741413"/>
            <a:ext cx="3729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Mount Vesuvius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39B168-697B-024E-6911-869683F284CC}"/>
              </a:ext>
            </a:extLst>
          </p:cNvPr>
          <p:cNvSpPr txBox="1"/>
          <p:nvPr/>
        </p:nvSpPr>
        <p:spPr>
          <a:xfrm>
            <a:off x="6749236" y="1859339"/>
            <a:ext cx="3582186" cy="452431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Mount Vesuvius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Help:IPA/English"/>
              </a:rPr>
              <a:t>/</a:t>
            </a:r>
            <a:r>
              <a:rPr lang="en-US" b="0" i="0" u="none" strike="noStrike" dirty="0" err="1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Help:IPA/English"/>
              </a:rPr>
              <a:t>vɪˈsuːviəs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Help:IPA/English"/>
              </a:rPr>
              <a:t>/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u="none" strike="noStrike" dirty="0" err="1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4" tooltip="Help:Pronunciation respelling key"/>
              </a:rPr>
              <a:t>viss</a:t>
            </a:r>
            <a:r>
              <a:rPr lang="en-US" b="0" i="1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4" tooltip="Help:Pronunciation respelling key"/>
              </a:rPr>
              <a:t>-OO-vee-</a:t>
            </a:r>
            <a:r>
              <a:rPr lang="en-US" b="0" i="1" u="none" strike="noStrike" dirty="0" err="1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4" tooltip="Help:Pronunciation respelling key"/>
              </a:rPr>
              <a:t>əs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b="0" i="0" u="none" strike="noStrike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/>
              </a:rPr>
              <a:t>[a]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a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6" tooltip="Somma volcano"/>
              </a:rPr>
              <a:t>somma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7" tooltip="Stratovolcano"/>
              </a:rPr>
              <a:t>stratovolcano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located on the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8" tooltip="Gulf of Naples"/>
              </a:rPr>
              <a:t>Gulf of Naples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in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9" tooltip="Campania"/>
              </a:rPr>
              <a:t>Campania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10" tooltip="Italy"/>
              </a:rPr>
              <a:t>Italy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about 9 km (5.6 mi) east of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11" tooltip="Naples"/>
              </a:rPr>
              <a:t>Naples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and a short distance from the shore. It is one of several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12" tooltip="Volcano"/>
              </a:rPr>
              <a:t>volcanoes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forming the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13" tooltip="Campanian volcanic arc"/>
              </a:rPr>
              <a:t>Campanian volcanic arc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Vesuvius consists of a large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14" tooltip="Volcanic cone"/>
              </a:rPr>
              <a:t>cone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partially encircled by the steep rim of a summit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15" tooltip="Caldera"/>
              </a:rPr>
              <a:t>caldera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resulting from the collapse of an earlier, much higher structure.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3066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Britannic Bold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Reeyansh Sharma</dc:creator>
  <cp:lastModifiedBy>Reeyansh Sharma</cp:lastModifiedBy>
  <cp:revision>1</cp:revision>
  <dcterms:created xsi:type="dcterms:W3CDTF">2023-12-08T15:06:47Z</dcterms:created>
  <dcterms:modified xsi:type="dcterms:W3CDTF">2023-12-08T15:07:47Z</dcterms:modified>
</cp:coreProperties>
</file>